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4"/>
  </p:notesMasterIdLst>
  <p:handoutMasterIdLst>
    <p:handoutMasterId r:id="rId65"/>
  </p:handoutMasterIdLst>
  <p:sldIdLst>
    <p:sldId id="503" r:id="rId2"/>
    <p:sldId id="367" r:id="rId3"/>
    <p:sldId id="536" r:id="rId4"/>
    <p:sldId id="537" r:id="rId5"/>
    <p:sldId id="370" r:id="rId6"/>
    <p:sldId id="556" r:id="rId7"/>
    <p:sldId id="557" r:id="rId8"/>
    <p:sldId id="372" r:id="rId9"/>
    <p:sldId id="558" r:id="rId10"/>
    <p:sldId id="559" r:id="rId11"/>
    <p:sldId id="374" r:id="rId12"/>
    <p:sldId id="506" r:id="rId13"/>
    <p:sldId id="507" r:id="rId14"/>
    <p:sldId id="376" r:id="rId15"/>
    <p:sldId id="524" r:id="rId16"/>
    <p:sldId id="525" r:id="rId17"/>
    <p:sldId id="378" r:id="rId18"/>
    <p:sldId id="544" r:id="rId19"/>
    <p:sldId id="545" r:id="rId20"/>
    <p:sldId id="380" r:id="rId21"/>
    <p:sldId id="564" r:id="rId22"/>
    <p:sldId id="565" r:id="rId23"/>
    <p:sldId id="382" r:id="rId24"/>
    <p:sldId id="560" r:id="rId25"/>
    <p:sldId id="561" r:id="rId26"/>
    <p:sldId id="384" r:id="rId27"/>
    <p:sldId id="518" r:id="rId28"/>
    <p:sldId id="519" r:id="rId29"/>
    <p:sldId id="386" r:id="rId30"/>
    <p:sldId id="562" r:id="rId31"/>
    <p:sldId id="563" r:id="rId32"/>
    <p:sldId id="388" r:id="rId33"/>
    <p:sldId id="572" r:id="rId34"/>
    <p:sldId id="573" r:id="rId35"/>
    <p:sldId id="390" r:id="rId36"/>
    <p:sldId id="554" r:id="rId37"/>
    <p:sldId id="555" r:id="rId38"/>
    <p:sldId id="392" r:id="rId39"/>
    <p:sldId id="546" r:id="rId40"/>
    <p:sldId id="547" r:id="rId41"/>
    <p:sldId id="394" r:id="rId42"/>
    <p:sldId id="570" r:id="rId43"/>
    <p:sldId id="571" r:id="rId44"/>
    <p:sldId id="396" r:id="rId45"/>
    <p:sldId id="504" r:id="rId46"/>
    <p:sldId id="505" r:id="rId47"/>
    <p:sldId id="398" r:id="rId48"/>
    <p:sldId id="566" r:id="rId49"/>
    <p:sldId id="567" r:id="rId50"/>
    <p:sldId id="400" r:id="rId51"/>
    <p:sldId id="568" r:id="rId52"/>
    <p:sldId id="569" r:id="rId53"/>
    <p:sldId id="402" r:id="rId54"/>
    <p:sldId id="548" r:id="rId55"/>
    <p:sldId id="549" r:id="rId56"/>
    <p:sldId id="404" r:id="rId57"/>
    <p:sldId id="550" r:id="rId58"/>
    <p:sldId id="551" r:id="rId59"/>
    <p:sldId id="406" r:id="rId60"/>
    <p:sldId id="552" r:id="rId61"/>
    <p:sldId id="553" r:id="rId62"/>
    <p:sldId id="365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 autoAdjust="0"/>
    <p:restoredTop sz="94184" autoAdjust="0"/>
  </p:normalViewPr>
  <p:slideViewPr>
    <p:cSldViewPr>
      <p:cViewPr varScale="1">
        <p:scale>
          <a:sx n="106" d="100"/>
          <a:sy n="106" d="100"/>
        </p:scale>
        <p:origin x="6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9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2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9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Cource</a:t>
            </a:r>
            <a:r>
              <a:rPr lang="en-US" dirty="0" smtClean="0"/>
              <a:t>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9" name="TextBox 8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TextBox 19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TextBox 20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8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academy.telerik.com/" TargetMode="External"/><Relationship Id="rId13" Type="http://schemas.openxmlformats.org/officeDocument/2006/relationships/hyperlink" Target="http://schoolacademy.telerik.com/" TargetMode="External"/><Relationship Id="rId18" Type="http://schemas.openxmlformats.org/officeDocument/2006/relationships/hyperlink" Target="http://codecourse.telerik.com/" TargetMode="External"/><Relationship Id="rId26" Type="http://schemas.openxmlformats.org/officeDocument/2006/relationships/hyperlink" Target="http://csharpfundamentals.telerik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academy.telerik.com/" TargetMode="External"/><Relationship Id="rId7" Type="http://schemas.openxmlformats.org/officeDocument/2006/relationships/theme" Target="../theme/theme1.xml"/><Relationship Id="rId12" Type="http://schemas.openxmlformats.org/officeDocument/2006/relationships/hyperlink" Target="http://html5course.telerik.com/" TargetMode="External"/><Relationship Id="rId17" Type="http://schemas.openxmlformats.org/officeDocument/2006/relationships/hyperlink" Target="http://www.nakov.com/" TargetMode="External"/><Relationship Id="rId25" Type="http://schemas.openxmlformats.org/officeDocument/2006/relationships/hyperlink" Target="http://www.nikolay.it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bgcoder.com/" TargetMode="External"/><Relationship Id="rId20" Type="http://schemas.openxmlformats.org/officeDocument/2006/relationships/hyperlink" Target="http://aspnetcourse.telerik.com/" TargetMode="Externa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seocourse.telerik.com/" TargetMode="External"/><Relationship Id="rId24" Type="http://schemas.openxmlformats.org/officeDocument/2006/relationships/hyperlink" Target="http://www.minkov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louddevcourse.telerik.com/" TargetMode="External"/><Relationship Id="rId23" Type="http://schemas.openxmlformats.org/officeDocument/2006/relationships/hyperlink" Target="http://www.introprogramming.info/" TargetMode="External"/><Relationship Id="rId28" Type="http://schemas.openxmlformats.org/officeDocument/2006/relationships/image" Target="../media/image2.png"/><Relationship Id="rId10" Type="http://schemas.openxmlformats.org/officeDocument/2006/relationships/hyperlink" Target="http://www.telerik-kids.com/" TargetMode="External"/><Relationship Id="rId19" Type="http://schemas.openxmlformats.org/officeDocument/2006/relationships/hyperlink" Target="http://algoacademy.telerik.com/" TargetMode="Externa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kursove-uroci-knigi-obuchenie-programirane-web-design-csharp.info/" TargetMode="External"/><Relationship Id="rId14" Type="http://schemas.openxmlformats.org/officeDocument/2006/relationships/hyperlink" Target="http://mvccourse.telerik.com/" TargetMode="External"/><Relationship Id="rId22" Type="http://schemas.openxmlformats.org/officeDocument/2006/relationships/hyperlink" Target="http://mobiledevcourse.telerik.com/" TargetMode="Externa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37" name="TextBox 36">
              <a:hlinkClick r:id="rId8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hlinkClick r:id="rId11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TextBox 41">
              <a:hlinkClick r:id="rId13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hlinkClick r:id="rId14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7" name="TextBox 46">
              <a:hlinkClick r:id="rId18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8" name="TextBox 47">
              <a:hlinkClick r:id="rId19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9" name="TextBox 48">
              <a:hlinkClick r:id="rId20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0" name="TextBox 49">
              <a:hlinkClick r:id="rId21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hlinkClick r:id="rId22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23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24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hlinkClick r:id="rId25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hlinkClick r:id="rId26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 descr="Telerik Academy for Software Engineers - http://academy.telerik.com" title="Telerik Software Academy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spyware-faq" TargetMode="External"/><Relationship Id="rId2" Type="http://schemas.openxmlformats.org/officeDocument/2006/relationships/hyperlink" Target="http://en.wikipedia.org/wiki/Adwa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BinaryNumeralSystem" TargetMode="External"/><Relationship Id="rId2" Type="http://schemas.openxmlformats.org/officeDocument/2006/relationships/hyperlink" Target="http://tiny.cc/NumeralSyst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6" Type="http://schemas.openxmlformats.org/officeDocument/2006/relationships/image" Target="../media/image32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rating_syste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_development_proce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37.jpeg"/><Relationship Id="rId12" Type="http://schemas.openxmlformats.org/officeDocument/2006/relationships/image" Target="../media/image4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microsoft.com/office/2007/relationships/hdphoto" Target="../media/hdphoto4.wdp"/><Relationship Id="rId10" Type="http://schemas.openxmlformats.org/officeDocument/2006/relationships/image" Target="../media/image39.jpeg"/><Relationship Id="rId4" Type="http://schemas.openxmlformats.org/officeDocument/2006/relationships/image" Target="../media/image35.jpeg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empel%E2%80%93Ziv%E2%80%93Storer%E2%80%93Szymanski" TargetMode="External"/><Relationship Id="rId2" Type="http://schemas.openxmlformats.org/officeDocument/2006/relationships/hyperlink" Target="http://en.wikipedia.org/wiki/LZ77_and_LZ7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Huffman_coding" TargetMode="External"/><Relationship Id="rId4" Type="http://schemas.openxmlformats.org/officeDocument/2006/relationships/hyperlink" Target="http://en.wikipedia.org/wiki/DEFLAT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://en.wikipedia.org/wiki/TrueTyp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microsoft.com/office/2007/relationships/hdphoto" Target="../media/hdphoto6.wdp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uchD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bstraction_(computer_science)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ertificate_authority" TargetMode="External"/><Relationship Id="rId2" Type="http://schemas.openxmlformats.org/officeDocument/2006/relationships/hyperlink" Target="http://www.grao.bg/elections/infoterms.as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rtz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ehow-ppt" TargetMode="External"/><Relationship Id="rId2" Type="http://schemas.openxmlformats.org/officeDocument/2006/relationships/hyperlink" Target="http://tiny.cc/creating-pp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it_rate#Multimedi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SI_mode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MT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MT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bg.wikipedia.org/wiki/Voip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-letter_second-level_domain" TargetMode="External"/><Relationship Id="rId2" Type="http://schemas.openxmlformats.org/officeDocument/2006/relationships/hyperlink" Target="https://www.register.bg/user/static/rules/bg/index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4u.search.bg/HTML/tables.p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_P9HqHVPei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830997"/>
          </a:xfrm>
        </p:spPr>
        <p:txBody>
          <a:bodyPr/>
          <a:lstStyle/>
          <a:p>
            <a:r>
              <a:rPr lang="en-US" dirty="0"/>
              <a:t>Telerik School Academy</a:t>
            </a:r>
          </a:p>
          <a:p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5" y="4735626"/>
            <a:ext cx="4331071" cy="1577747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Adware </a:t>
            </a:r>
            <a:r>
              <a:rPr lang="ru-RU" dirty="0" smtClean="0"/>
              <a:t>софтуерът върши някаква полезна работа, но показва реклами (често пъти нежелани и натрапчиви)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ru-RU" dirty="0" smtClean="0"/>
              <a:t>Адуерът може да показва реклами в </a:t>
            </a:r>
            <a:r>
              <a:rPr lang="en-US" dirty="0" smtClean="0"/>
              <a:t>popup</a:t>
            </a:r>
            <a:r>
              <a:rPr lang="ru-RU" dirty="0" smtClean="0"/>
              <a:t>, да отваря търговски сайтове и да събира информация за маркетингови проучвания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/>
              <a:t>Пример: </a:t>
            </a:r>
            <a:r>
              <a:rPr lang="en-US" dirty="0" smtClean="0"/>
              <a:t>Skype, ICQ, Trillian, BS Player, …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en.wikipedia.org/wiki/Adware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tiny.cc/spyware-faq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Сумата на десетичните числа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27</a:t>
            </a:r>
            <a:r>
              <a:rPr lang="ru-RU" dirty="0" smtClean="0"/>
              <a:t> </a:t>
            </a:r>
            <a:r>
              <a:rPr lang="ru-RU" dirty="0"/>
              <a:t>в двоична бройна система </a:t>
            </a:r>
            <a:r>
              <a:rPr lang="ru-RU" dirty="0" smtClean="0"/>
              <a:t>е</a:t>
            </a:r>
            <a:endParaRPr lang="bg-BG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38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100110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1127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101111011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110100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Десетичните числа не могат да се представят в двоична бройна система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21" y="2368217"/>
            <a:ext cx="3353091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27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38 = 32 + 4 + 2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100110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tiny.cc/NumeralSystems</a:t>
            </a:r>
            <a:endParaRPr lang="bg-BG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tiny.cc/BinaryNumeralSystem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3314" name="Picture 2" descr="http://blogs.ft.com/ftfmblog/files/2009/05/bina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506">
            <a:off x="6356455" y="4246871"/>
            <a:ext cx="2188349" cy="1766153"/>
          </a:xfrm>
          <a:prstGeom prst="roundRect">
            <a:avLst>
              <a:gd name="adj" fmla="val 6233"/>
            </a:avLst>
          </a:prstGeom>
          <a:noFill/>
          <a:ln>
            <a:solidFill>
              <a:srgbClr val="4054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000" dirty="0"/>
              <a:t>Операционната система е системен софтуер </a:t>
            </a:r>
            <a:r>
              <a:rPr lang="ru-RU" sz="3000" dirty="0" smtClean="0"/>
              <a:t>за</a:t>
            </a:r>
            <a:r>
              <a:rPr lang="bg-BG" sz="3000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/>
              <a:t>откриване на вируси и възстановяване на инфектираните </a:t>
            </a:r>
            <a:r>
              <a:rPr lang="ru-RU" sz="2800" dirty="0" smtClean="0"/>
              <a:t>файлове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превод </a:t>
            </a:r>
            <a:r>
              <a:rPr lang="ru-RU" sz="2800" dirty="0"/>
              <a:t>на програми, написани на даден език на програмиране в машинен код</a:t>
            </a:r>
            <a:endParaRPr lang="bg-BG" sz="28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/>
              <a:t>управление на ресурсите на компютъра и поддръжка на потребителския </a:t>
            </a:r>
            <a:r>
              <a:rPr lang="ru-RU" sz="2800" dirty="0" smtClean="0"/>
              <a:t>интерфейс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/>
              <a:t>спазване на ергономични норми при експлоатация на компютърната система</a:t>
            </a:r>
            <a:endParaRPr lang="bg-BG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2209800"/>
            <a:ext cx="3200400" cy="4419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1538" lvl="1" indent="-514350">
              <a:buFont typeface="+mj-lt"/>
              <a:buAutoNum type="alphaLcParenR"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Операционната система </a:t>
            </a:r>
            <a:r>
              <a:rPr lang="ru-RU" sz="2800" dirty="0" smtClean="0"/>
              <a:t>е </a:t>
            </a:r>
            <a:r>
              <a:rPr lang="ru-RU" sz="2800" dirty="0"/>
              <a:t>основна част от компютърния системен </a:t>
            </a:r>
            <a:r>
              <a:rPr lang="ru-RU" sz="2800" dirty="0" smtClean="0"/>
              <a:t>софтуер</a:t>
            </a:r>
          </a:p>
          <a:p>
            <a:pPr lvl="1"/>
            <a:r>
              <a:rPr lang="ru-RU" sz="2600" dirty="0" smtClean="0"/>
              <a:t>Управлява ресурсите</a:t>
            </a:r>
          </a:p>
          <a:p>
            <a:pPr lvl="1"/>
            <a:r>
              <a:rPr lang="ru-RU" sz="2600" dirty="0" smtClean="0"/>
              <a:t>Разпределя задачите</a:t>
            </a:r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sz="2800" dirty="0">
                <a:hlinkClick r:id="rId2"/>
              </a:rPr>
              <a:t>https://en.wikipedia.org/wiki/Operating_system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следните НЕ е фаза от софтуерното инженерство?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Анализ на изискванията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Планиране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Имплементация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Продажби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2578" y="411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1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Фази в софтуерното инженерство</a:t>
            </a:r>
            <a:endParaRPr lang="en-US" dirty="0"/>
          </a:p>
          <a:p>
            <a:pPr lvl="1"/>
            <a:r>
              <a:rPr lang="bg-BG" dirty="0" smtClean="0"/>
              <a:t>Планиране (анализ на изискванията)</a:t>
            </a:r>
            <a:endParaRPr lang="bg-BG" dirty="0"/>
          </a:p>
          <a:p>
            <a:pPr lvl="1"/>
            <a:r>
              <a:rPr lang="bg-BG" dirty="0" smtClean="0"/>
              <a:t>Имплементация, тестване, дебъгване</a:t>
            </a:r>
            <a:endParaRPr lang="bg-BG" dirty="0"/>
          </a:p>
          <a:p>
            <a:pPr lvl="1"/>
            <a:r>
              <a:rPr lang="bg-BG" dirty="0" smtClean="0"/>
              <a:t>Внедряване, поддръжка</a:t>
            </a:r>
          </a:p>
          <a:p>
            <a:r>
              <a:rPr lang="bg-BG" dirty="0" smtClean="0"/>
              <a:t>Продажбите нямат общо със софтуерното инженерство</a:t>
            </a:r>
          </a:p>
          <a:p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400" dirty="0" smtClean="0">
                <a:hlinkClick r:id="rId2"/>
              </a:rPr>
              <a:t>en.wikipedia.org/wiki/</a:t>
            </a:r>
            <a:r>
              <a:rPr lang="en-US" sz="2400" dirty="0" err="1" smtClean="0">
                <a:hlinkClick r:id="rId2"/>
              </a:rPr>
              <a:t>Software_development_process</a:t>
            </a:r>
            <a:endParaRPr lang="bg-BG" sz="2400" dirty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bg-BG" sz="3000" dirty="0" smtClean="0"/>
              <a:t>Кой от следните алгоритми за компресиране НЕ е алгоритъм за речниково кодиране</a:t>
            </a:r>
            <a:r>
              <a:rPr lang="en-US" sz="3000" dirty="0" smtClean="0"/>
              <a:t>?</a:t>
            </a:r>
            <a:endParaRPr lang="bg-BG" sz="30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LZSS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DEFLATE</a:t>
            </a:r>
            <a:endParaRPr lang="bg-BG" sz="28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LZ-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>
                <a:sym typeface="Wingdings" panose="05000000000000000000" pitchFamily="2" charset="2"/>
              </a:rPr>
              <a:t>Хъфманово кодиране</a:t>
            </a:r>
            <a:endParaRPr lang="en-US" sz="2800" dirty="0"/>
          </a:p>
          <a:p>
            <a:pPr marL="357188" lvl="1" indent="0">
              <a:lnSpc>
                <a:spcPct val="95000"/>
              </a:lnSpc>
              <a:buNone/>
            </a:pP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33400" y="34671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6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Алгоритмите </a:t>
            </a:r>
            <a:r>
              <a:rPr lang="en-US" dirty="0" smtClean="0">
                <a:hlinkClick r:id="rId2"/>
              </a:rPr>
              <a:t>LZ-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77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LZSS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hlinkClick r:id="rId4"/>
              </a:rPr>
              <a:t>DEFLATE</a:t>
            </a:r>
            <a:r>
              <a:rPr lang="bg-BG" dirty="0" smtClean="0"/>
              <a:t> са алгоритми за речниково кодиране</a:t>
            </a:r>
            <a:r>
              <a:rPr lang="en-US" dirty="0" smtClean="0"/>
              <a:t>, </a:t>
            </a:r>
            <a:r>
              <a:rPr lang="bg-BG" dirty="0" smtClean="0"/>
              <a:t>при които се </a:t>
            </a:r>
            <a:r>
              <a:rPr lang="ru-RU" dirty="0" smtClean="0"/>
              <a:t>извършва кодиранене </a:t>
            </a:r>
            <a:r>
              <a:rPr lang="ru-RU" dirty="0"/>
              <a:t>на отделни букви </a:t>
            </a:r>
            <a:r>
              <a:rPr lang="ru-RU" dirty="0" smtClean="0"/>
              <a:t>(символ или кратка последователност от символи), </a:t>
            </a:r>
            <a:r>
              <a:rPr lang="ru-RU" dirty="0"/>
              <a:t>а на цели думи, изречения и произволни </a:t>
            </a:r>
            <a:r>
              <a:rPr lang="ru-RU" dirty="0" smtClean="0"/>
              <a:t>последователности</a:t>
            </a:r>
            <a:r>
              <a:rPr lang="en-US" dirty="0" smtClean="0"/>
              <a:t>.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>
                <a:hlinkClick r:id="rId5"/>
              </a:rPr>
              <a:t>Хъфмановото кодиране</a:t>
            </a:r>
            <a:r>
              <a:rPr lang="bg-BG" dirty="0" smtClean="0"/>
              <a:t> е алгоритъм, който спада към групата на алгоритмите, използващи статистически методи за компресиране на данните.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Кой от следните файлови формати не може да бъде редактиран с </a:t>
            </a:r>
            <a:r>
              <a:rPr lang="en-US" dirty="0" smtClean="0"/>
              <a:t>plain text </a:t>
            </a:r>
            <a:r>
              <a:rPr lang="bg-BG" dirty="0" smtClean="0"/>
              <a:t>редактор?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JS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CS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HTML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TTF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XML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CSV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CSHTML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8735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-processin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53047"/>
            <a:ext cx="5389423" cy="3514353"/>
          </a:xfrm>
          <a:prstGeom prst="roundRect">
            <a:avLst>
              <a:gd name="adj" fmla="val 1490"/>
            </a:avLst>
          </a:prstGeom>
        </p:spPr>
      </p:pic>
    </p:spTree>
    <p:extLst>
      <p:ext uri="{BB962C8B-B14F-4D97-AF65-F5344CB8AC3E}">
        <p14:creationId xmlns:p14="http://schemas.microsoft.com/office/powerpoint/2010/main" val="13887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TTF </a:t>
            </a:r>
            <a:r>
              <a:rPr lang="bg-BG" dirty="0" smtClean="0"/>
              <a:t>файловете представляват файлове съдържащи конкретен шрифт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могат да се редактират</a:t>
            </a:r>
            <a:br>
              <a:rPr lang="bg-BG" dirty="0" smtClean="0"/>
            </a:br>
            <a:r>
              <a:rPr lang="bg-BG" dirty="0" smtClean="0"/>
              <a:t>директно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Останалите са четими</a:t>
            </a:r>
            <a:br>
              <a:rPr lang="bg-BG" dirty="0" smtClean="0"/>
            </a:br>
            <a:r>
              <a:rPr lang="bg-BG" dirty="0" smtClean="0"/>
              <a:t>(макар и трудно) през</a:t>
            </a:r>
            <a:br>
              <a:rPr lang="bg-BG" dirty="0" smtClean="0"/>
            </a:br>
            <a:r>
              <a:rPr lang="bg-BG" dirty="0" smtClean="0"/>
              <a:t>текстов редактор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en.wikipedia.org/wiki/TrueType</a:t>
            </a:r>
            <a:endParaRPr lang="bg-BG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>
                <a:hlinkClick r:id="rId3"/>
              </a:rPr>
              <a:t>www.google.com</a:t>
            </a:r>
            <a:r>
              <a:rPr lang="en-US" sz="2800" dirty="0" smtClean="0"/>
              <a:t> – </a:t>
            </a:r>
            <a:r>
              <a:rPr lang="bg-BG" sz="2800" dirty="0" smtClean="0"/>
              <a:t>за останалите формати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text-processing2.g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1812"/>
          <a:stretch/>
        </p:blipFill>
        <p:spPr>
          <a:xfrm>
            <a:off x="5562600" y="2438400"/>
            <a:ext cx="3137978" cy="2743200"/>
          </a:xfrm>
          <a:prstGeom prst="roundRect">
            <a:avLst>
              <a:gd name="adj" fmla="val 3261"/>
            </a:avLst>
          </a:prstGeom>
        </p:spPr>
      </p:pic>
    </p:spTree>
    <p:extLst>
      <p:ext uri="{BB962C8B-B14F-4D97-AF65-F5344CB8AC3E}">
        <p14:creationId xmlns:p14="http://schemas.microsoft.com/office/powerpoint/2010/main" val="24130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sz="2600" dirty="0"/>
              <a:t>В графичния файл CAT.GIF е записано изображение на далматинец. Колко цвята </a:t>
            </a:r>
            <a:r>
              <a:rPr lang="ru-RU" sz="2600" dirty="0" smtClean="0"/>
              <a:t>най-много </a:t>
            </a:r>
            <a:r>
              <a:rPr lang="ru-RU" sz="2600" dirty="0"/>
              <a:t>може да съдържа </a:t>
            </a:r>
            <a:r>
              <a:rPr lang="ru-RU" sz="2600" dirty="0" smtClean="0"/>
              <a:t>то</a:t>
            </a:r>
            <a:r>
              <a:rPr lang="en-US" dirty="0" smtClean="0"/>
              <a:t>?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65 536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256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Форматът поддържа до 8 бита на пиксел за всяко изображение, което позволява на едно изображение </a:t>
            </a:r>
            <a:r>
              <a:rPr lang="ru-RU" sz="2800" dirty="0" smtClean="0"/>
              <a:t>да съдържа </a:t>
            </a:r>
            <a:r>
              <a:rPr lang="ru-RU" sz="2800" dirty="0"/>
              <a:t>до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256</a:t>
            </a:r>
            <a:r>
              <a:rPr lang="ru-RU" sz="2800" dirty="0"/>
              <a:t> </a:t>
            </a:r>
            <a:r>
              <a:rPr lang="ru-RU" sz="2800" dirty="0" smtClean="0"/>
              <a:t>различни </a:t>
            </a:r>
            <a:r>
              <a:rPr lang="bg-BG" sz="2800" dirty="0" smtClean="0"/>
              <a:t>цвята</a:t>
            </a:r>
            <a:r>
              <a:rPr lang="ru-RU" sz="2800" dirty="0" smtClean="0"/>
              <a:t>. </a:t>
            </a:r>
          </a:p>
          <a:p>
            <a:r>
              <a:rPr lang="ru-RU" sz="2800" dirty="0" smtClean="0"/>
              <a:t>Подържа </a:t>
            </a:r>
            <a:r>
              <a:rPr lang="ru-RU" sz="2800" dirty="0"/>
              <a:t>анимации и позволява отделна палитра на до </a:t>
            </a:r>
            <a:r>
              <a:rPr lang="ru-RU" sz="2800" dirty="0">
                <a:latin typeface="Consolas" panose="020B0609020204030204" pitchFamily="49" charset="0"/>
                <a:cs typeface="Consolas" panose="020B0609020204030204" pitchFamily="49" charset="0"/>
              </a:rPr>
              <a:t>256</a:t>
            </a:r>
            <a:r>
              <a:rPr lang="ru-RU" sz="2800" dirty="0"/>
              <a:t> цвята за всеки </a:t>
            </a:r>
            <a:r>
              <a:rPr lang="ru-RU" sz="2800" dirty="0" smtClean="0"/>
              <a:t>кадър</a:t>
            </a:r>
            <a:r>
              <a:rPr lang="ru-RU" sz="2600" dirty="0" smtClean="0">
                <a:effectLst/>
              </a:rPr>
              <a:t>.</a:t>
            </a:r>
            <a:endParaRPr lang="ru-RU" sz="2600" dirty="0">
              <a:effectLst/>
            </a:endParaRPr>
          </a:p>
          <a:p>
            <a:pPr marL="357188" lvl="1" indent="0">
              <a:buNone/>
            </a:pPr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://en.wikipedia.org/wiki/GIF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1999"/>
            <a:ext cx="8686800" cy="5638800"/>
          </a:xfrm>
        </p:spPr>
        <p:txBody>
          <a:bodyPr/>
          <a:lstStyle/>
          <a:p>
            <a:r>
              <a:rPr lang="bg-BG" dirty="0" smtClean="0"/>
              <a:t>Тактовата честота на процесор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MHz </a:t>
            </a:r>
            <a:r>
              <a:rPr lang="bg-BG" dirty="0" smtClean="0"/>
              <a:t>е равна на: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bg-BG" dirty="0" smtClean="0"/>
              <a:t>мегатакт в секунда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1 000 000 </a:t>
            </a:r>
            <a:r>
              <a:rPr lang="bg-BG" dirty="0" smtClean="0"/>
              <a:t>такта в секунда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1024 </a:t>
            </a:r>
            <a:r>
              <a:rPr lang="bg-BG" dirty="0" smtClean="0"/>
              <a:t>такта в секунда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1024*1024 </a:t>
            </a:r>
            <a:r>
              <a:rPr lang="bg-BG" dirty="0" smtClean="0"/>
              <a:t>такта в час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Зависи от броя ядра на процесора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514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бази данни описва обектите си по същия начин, като </a:t>
            </a:r>
            <a:r>
              <a:rPr lang="en-US" dirty="0" smtClean="0"/>
              <a:t>JavaScript?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CouchDB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SQLite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6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CouchDB</a:t>
            </a:r>
            <a:r>
              <a:rPr lang="bg-BG" dirty="0" smtClean="0"/>
              <a:t> е нерелационна база данни, ползваща </a:t>
            </a:r>
            <a:r>
              <a:rPr lang="en-US" dirty="0" smtClean="0"/>
              <a:t>JSON</a:t>
            </a:r>
            <a:r>
              <a:rPr lang="bg-BG" dirty="0" smtClean="0"/>
              <a:t> в чист вид за записите си</a:t>
            </a:r>
          </a:p>
          <a:p>
            <a:pPr lvl="1"/>
            <a:r>
              <a:rPr lang="bg-BG" dirty="0" smtClean="0"/>
              <a:t>Отворен код</a:t>
            </a:r>
            <a:endParaRPr lang="en-US" dirty="0" smtClean="0"/>
          </a:p>
          <a:p>
            <a:pPr lvl="1"/>
            <a:r>
              <a:rPr lang="bg-BG" dirty="0" smtClean="0"/>
              <a:t>Подходяща за паралелна обработка на големи количества данни (</a:t>
            </a:r>
            <a:r>
              <a:rPr lang="en-US" dirty="0" err="1" smtClean="0"/>
              <a:t>MapReduce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bg-BG" dirty="0" smtClean="0"/>
              <a:t>също ползва </a:t>
            </a:r>
            <a:r>
              <a:rPr lang="en-US" dirty="0" smtClean="0"/>
              <a:t>JSON, </a:t>
            </a:r>
            <a:r>
              <a:rPr lang="bg-BG" dirty="0" err="1" smtClean="0"/>
              <a:t>сериализиран</a:t>
            </a:r>
            <a:r>
              <a:rPr lang="bg-BG" dirty="0" smtClean="0"/>
              <a:t> бинарно, наречен </a:t>
            </a:r>
            <a:r>
              <a:rPr lang="en-US" dirty="0" smtClean="0"/>
              <a:t>BSON (Binary JSON)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en.wikipedia.org/wiki/CouchDB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bg-BG" dirty="0" smtClean="0"/>
              <a:t>В софтуерните архитектури, кой от следните ефекти НЕ се постига при използването на абстракция?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По-лесна поддръжка на кода (</a:t>
            </a:r>
            <a:r>
              <a:rPr lang="en-US" dirty="0" smtClean="0"/>
              <a:t>maintainability)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По-лесно тестване на кода</a:t>
            </a:r>
            <a:r>
              <a:rPr lang="en-US" dirty="0"/>
              <a:t> </a:t>
            </a:r>
            <a:r>
              <a:rPr lang="en-US" dirty="0" smtClean="0"/>
              <a:t>(testability)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По-бърза работа на кода</a:t>
            </a:r>
            <a:r>
              <a:rPr lang="en-US" dirty="0" smtClean="0"/>
              <a:t> (performance)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По-лесно разширяване на кода</a:t>
            </a:r>
            <a:r>
              <a:rPr lang="en-US" dirty="0" smtClean="0"/>
              <a:t> (extensibility)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Кодът става по-труден за дебъгване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91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9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В софтуерните архитектури, абстракцията ни позволява да създаваме системи, които са лесни за разширяване, поддръжка и тестване, игнорирайки конкретните имплементации, с които работим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Абстракцията води до по-труден за разбиране код, понякога по-бавен и по-труден за дебъгване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Абстракцията трябва да е на правилно ниво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2"/>
              </a:rPr>
              <a:t>wikipedia.org/wiki/</a:t>
            </a:r>
            <a:r>
              <a:rPr lang="en-US" sz="2800" dirty="0" err="1" smtClean="0">
                <a:hlinkClick r:id="rId2"/>
              </a:rPr>
              <a:t>Abstraction_computer_science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60463" y="165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Цифров сертификат представляват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криптиращи алгоритми, които предоставят услугата "цифров подпис"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електронни документи, </a:t>
            </a:r>
            <a:r>
              <a:rPr lang="ru-RU" dirty="0" smtClean="0"/>
              <a:t>свързващи някакъв публичен </a:t>
            </a:r>
            <a:r>
              <a:rPr lang="ru-RU" dirty="0"/>
              <a:t>ключ с определено лице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алгоритми за полагане и верификация на цифров подпис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сигурен носител на криптографски ключове от типа на смарт-картите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организации като </a:t>
            </a:r>
            <a:r>
              <a:rPr lang="en-US" dirty="0" smtClean="0"/>
              <a:t>DigiSign,</a:t>
            </a:r>
            <a:r>
              <a:rPr lang="bg-BG" dirty="0" smtClean="0"/>
              <a:t> </a:t>
            </a:r>
            <a:r>
              <a:rPr lang="en-US" dirty="0" smtClean="0"/>
              <a:t>Entrust</a:t>
            </a:r>
            <a:r>
              <a:rPr lang="bg-BG" dirty="0" smtClean="0"/>
              <a:t> и </a:t>
            </a:r>
            <a:r>
              <a:rPr lang="en-US" dirty="0" smtClean="0"/>
              <a:t>Thawte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589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Цифровите сертификати (удостоверения) са </a:t>
            </a:r>
          </a:p>
          <a:p>
            <a:pPr lvl="1"/>
            <a:r>
              <a:rPr lang="bg-BG" dirty="0" smtClean="0"/>
              <a:t>Електронни документи, издадени от доставчик на удостоверителни услуги 9</a:t>
            </a:r>
            <a:r>
              <a:rPr lang="en-US" dirty="0" smtClean="0"/>
              <a:t>certification authority)</a:t>
            </a:r>
          </a:p>
          <a:p>
            <a:pPr lvl="1"/>
            <a:r>
              <a:rPr lang="bg-BG" dirty="0" smtClean="0"/>
              <a:t>Удостоверяват, че даден публичен ключ принадлежи на дадено лице (човек, фирма, уеб сайт и т.н.)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hlinkClick r:id="rId2"/>
              </a:rPr>
              <a:t>http://www.grao.bg/elections/infoterms.asp</a:t>
            </a:r>
            <a:endParaRPr lang="bg-BG" sz="2800" dirty="0" smtClean="0">
              <a:hlinkClick r:id="rId3"/>
            </a:endParaRPr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://en.wikipedia.org/wiki/Certificate_authority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71259" y="2897630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900" dirty="0" smtClean="0"/>
              <a:t>Посочете вярното за компютърните презентации:</a:t>
            </a:r>
            <a:endParaRPr lang="en-US" sz="29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Всяка презентация завършва със заглавен слайд, на който е отбелязана нейната тема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Бележките са част от слайда, която се вижда по време на презентиране с много дребен шрифт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Шаблоните за презентации представляват шаблони с текст, който се дописва след това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/>
              <a:t>Презентациите представляват поредица от слайдове с информация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Презентациите най-често се рендират като видеоклипове или </a:t>
            </a:r>
            <a:r>
              <a:rPr lang="en-US" sz="2800" dirty="0" smtClean="0"/>
              <a:t>PDF </a:t>
            </a:r>
            <a:r>
              <a:rPr lang="bg-BG" sz="2800" dirty="0" smtClean="0"/>
              <a:t>документи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8000" y="459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Hz (</a:t>
            </a:r>
            <a:r>
              <a:rPr lang="bg-BG" dirty="0" smtClean="0"/>
              <a:t>херц) – трептения в секунда</a:t>
            </a:r>
            <a:endParaRPr lang="en-US" dirty="0" smtClean="0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mtClean="0"/>
              <a:t>MHz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 1 000 000 </a:t>
            </a:r>
            <a:r>
              <a:rPr lang="en-US" dirty="0" smtClean="0"/>
              <a:t>Hz</a:t>
            </a: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https://en.wikipedia.org/wiki/Hertz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Компютърните презентации </a:t>
            </a:r>
            <a:r>
              <a:rPr lang="ru-RU" dirty="0"/>
              <a:t>представляват поредица от слайдове с информация</a:t>
            </a:r>
          </a:p>
          <a:p>
            <a:pPr lvl="1"/>
            <a:r>
              <a:rPr lang="ru-RU" sz="2800" dirty="0" smtClean="0"/>
              <a:t>Започват със заглавен </a:t>
            </a:r>
            <a:r>
              <a:rPr lang="ru-RU" sz="2800" dirty="0"/>
              <a:t>слайд, на който е отбелязана </a:t>
            </a:r>
            <a:r>
              <a:rPr lang="ru-RU" sz="2800" dirty="0" smtClean="0"/>
              <a:t>темата (+ автор, организация, ...)</a:t>
            </a:r>
            <a:endParaRPr lang="ru-RU" sz="2800" dirty="0"/>
          </a:p>
          <a:p>
            <a:pPr lvl="1"/>
            <a:r>
              <a:rPr lang="bg-BG" sz="2800" dirty="0" smtClean="0"/>
              <a:t>Следва съдържание, след него същинската част (евентуално разделена в секции по подтеми)</a:t>
            </a:r>
          </a:p>
          <a:p>
            <a:pPr lvl="1"/>
            <a:r>
              <a:rPr lang="bg-BG" sz="2800" dirty="0" smtClean="0"/>
              <a:t>Край: заключителен слайд + слайд за въпроси</a:t>
            </a:r>
            <a:endParaRPr lang="en-US" sz="28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tiny.cc/building-better-ppt</a:t>
            </a:r>
            <a:r>
              <a:rPr lang="bg-BG" sz="2800" dirty="0" smtClean="0"/>
              <a:t>,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tiny.cc/creating-ppt</a:t>
            </a:r>
            <a:r>
              <a:rPr lang="bg-BG" sz="2800" dirty="0" smtClean="0"/>
              <a:t>,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tiny.cc/ehow-ppt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lnSpc>
                <a:spcPts val="4000"/>
              </a:lnSpc>
            </a:pPr>
            <a:r>
              <a:rPr lang="bg-BG" sz="4000" dirty="0"/>
              <a:t>Въпрос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dirty="0" smtClean="0">
                <a:effectLst/>
              </a:rPr>
              <a:t>Посочете невярното за </a:t>
            </a:r>
            <a:r>
              <a:rPr lang="en-US" dirty="0" smtClean="0">
                <a:effectLst/>
              </a:rPr>
              <a:t>bitrate</a:t>
            </a:r>
            <a:r>
              <a:rPr lang="bg-BG" dirty="0" smtClean="0">
                <a:effectLst/>
              </a:rPr>
              <a:t>.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2400" dirty="0" smtClean="0">
                <a:effectLst/>
              </a:rPr>
              <a:t>Оригиналният материал може да бъде взиман от различни честоти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2400" dirty="0" smtClean="0">
                <a:effectLst/>
              </a:rPr>
              <a:t>Сцени от филм с много движение изискват по-голяма побитова скорост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2400" dirty="0" smtClean="0">
                <a:effectLst/>
              </a:rPr>
              <a:t>Информацията може да бъде кодирана от различни технологии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2400" dirty="0" smtClean="0">
                <a:effectLst/>
              </a:rPr>
              <a:t>Информацията може да бъде дигитално компресирана от различни алгоритми или до различни степени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2400" dirty="0" smtClean="0">
                <a:effectLst/>
              </a:rPr>
              <a:t>Големината на файла не зависи от побитовата честота</a:t>
            </a:r>
          </a:p>
          <a:p>
            <a:pPr lvl="1"/>
            <a:endParaRPr lang="ru-RU" dirty="0" smtClean="0">
              <a:effectLst/>
            </a:endParaRPr>
          </a:p>
          <a:p>
            <a:pPr lvl="1"/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8" name="Oval 4"/>
          <p:cNvSpPr/>
          <p:nvPr/>
        </p:nvSpPr>
        <p:spPr>
          <a:xfrm>
            <a:off x="457200" y="541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bg-BG" sz="4000" dirty="0"/>
              <a:t>Отговор</a:t>
            </a:r>
            <a:endParaRPr lang="en-GB" sz="40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Bitrate – </a:t>
            </a:r>
            <a:r>
              <a:rPr lang="bg-BG" smtClean="0"/>
              <a:t>скоростта за обмен на информация </a:t>
            </a:r>
            <a:endParaRPr lang="en-US" smtClean="0"/>
          </a:p>
          <a:p>
            <a:pPr lvl="1"/>
            <a:r>
              <a:rPr lang="bg-BG" smtClean="0"/>
              <a:t>Използва се в контекста на степента на компресия на аудио- и видеофайлове и се означава. </a:t>
            </a:r>
            <a:endParaRPr lang="en-US" smtClean="0"/>
          </a:p>
          <a:p>
            <a:pPr lvl="1"/>
            <a:r>
              <a:rPr lang="bg-BG" smtClean="0"/>
              <a:t>Често се измерва в </a:t>
            </a:r>
            <a:r>
              <a:rPr lang="en-US" smtClean="0"/>
              <a:t>kbps</a:t>
            </a:r>
          </a:p>
          <a:p>
            <a:pPr lvl="1"/>
            <a:r>
              <a:rPr lang="bg-BG" smtClean="0"/>
              <a:t>Колкото е по-висока тази стойност, толкова е по-добро качеството и размера на файла</a:t>
            </a:r>
            <a:endParaRPr lang="en-US" smtClean="0"/>
          </a:p>
          <a:p>
            <a:r>
              <a:rPr lang="bg-BG" smtClean="0"/>
              <a:t>Информация </a:t>
            </a:r>
            <a:endParaRPr lang="bg-BG" smtClean="0">
              <a:hlinkClick r:id="rId2"/>
            </a:endParaRPr>
          </a:p>
          <a:p>
            <a:pPr lvl="1"/>
            <a:r>
              <a:rPr lang="bg-BG" smtClean="0">
                <a:hlinkClick r:id="rId2"/>
              </a:rPr>
              <a:t>http://en.wikipedia.org/wiki/Bit_rate#Multimedia</a:t>
            </a:r>
            <a:endParaRPr lang="en-GB" smtClean="0"/>
          </a:p>
          <a:p>
            <a:endParaRPr lang="en-GB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9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/>
          <a:lstStyle/>
          <a:p>
            <a:r>
              <a:rPr lang="ru-RU" dirty="0"/>
              <a:t>Колко нива има моделът OSI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362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OSI model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-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Open Systems Interconnection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endParaRPr lang="bg-BG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Physical </a:t>
            </a:r>
            <a:r>
              <a:rPr lang="en-US" sz="2800" dirty="0"/>
              <a:t>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Data </a:t>
            </a:r>
            <a:r>
              <a:rPr lang="en-US" sz="2800" dirty="0"/>
              <a:t>Link 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Network </a:t>
            </a:r>
            <a:r>
              <a:rPr lang="en-US" sz="2800" dirty="0"/>
              <a:t>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Transport </a:t>
            </a:r>
            <a:r>
              <a:rPr lang="en-US" sz="2800" dirty="0"/>
              <a:t>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Session </a:t>
            </a:r>
            <a:r>
              <a:rPr lang="en-US" sz="2800" dirty="0"/>
              <a:t>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Presentation </a:t>
            </a:r>
            <a:r>
              <a:rPr lang="en-US" sz="2800" dirty="0"/>
              <a:t>Layer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Application Layer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https://en.wikipedia.org/wiki/OSI_model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порт използва </a:t>
            </a:r>
            <a:r>
              <a:rPr lang="en-US" dirty="0" smtClean="0"/>
              <a:t>SMTPS </a:t>
            </a:r>
            <a:r>
              <a:rPr lang="bg-BG" dirty="0" smtClean="0"/>
              <a:t>протокола за изпращане на </a:t>
            </a:r>
            <a:r>
              <a:rPr lang="en-US" dirty="0" smtClean="0"/>
              <a:t>email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80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465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995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2679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9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SMTP</a:t>
            </a:r>
            <a:r>
              <a:rPr lang="en-US" dirty="0" smtClean="0"/>
              <a:t> (Simple Mail Transfer Protocol) </a:t>
            </a:r>
            <a:r>
              <a:rPr lang="bg-BG" dirty="0" smtClean="0"/>
              <a:t>е протокол за пренасяне имейли по </a:t>
            </a:r>
            <a:r>
              <a:rPr lang="en-US" dirty="0" smtClean="0"/>
              <a:t>IP </a:t>
            </a:r>
            <a:r>
              <a:rPr lang="bg-BG" dirty="0" smtClean="0"/>
              <a:t>мрежа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Текстов протокол за изпращане на </a:t>
            </a:r>
            <a:r>
              <a:rPr lang="en-US" dirty="0" smtClean="0"/>
              <a:t>e-mail </a:t>
            </a:r>
            <a:r>
              <a:rPr lang="bg-BG" dirty="0" smtClean="0"/>
              <a:t>съобщения от една машина към друга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Обслужва се от </a:t>
            </a:r>
            <a:r>
              <a:rPr lang="en-US" dirty="0" smtClean="0"/>
              <a:t>mail server </a:t>
            </a:r>
            <a:r>
              <a:rPr lang="bg-BG" dirty="0" smtClean="0"/>
              <a:t>на </a:t>
            </a:r>
            <a:r>
              <a:rPr lang="en-US" dirty="0" smtClean="0"/>
              <a:t>TCP </a:t>
            </a:r>
            <a:r>
              <a:rPr lang="bg-BG" dirty="0" smtClean="0"/>
              <a:t>порт 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25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Криптираният му вариант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SMTPS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bg-BG" dirty="0" smtClean="0"/>
              <a:t>е реално </a:t>
            </a:r>
            <a:r>
              <a:rPr lang="en-US" dirty="0" smtClean="0"/>
              <a:t>SMTP</a:t>
            </a:r>
            <a:r>
              <a:rPr lang="bg-BG" dirty="0" smtClean="0"/>
              <a:t> през </a:t>
            </a:r>
            <a:r>
              <a:rPr lang="en-US" dirty="0" smtClean="0"/>
              <a:t>TLS</a:t>
            </a:r>
            <a:r>
              <a:rPr lang="bg-BG" dirty="0" smtClean="0"/>
              <a:t> тунел и работи на порт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465</a:t>
            </a:r>
          </a:p>
          <a:p>
            <a:pPr>
              <a:lnSpc>
                <a:spcPct val="100000"/>
              </a:lnSpc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en.wikipedia.org/wiki/SMTP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4"/>
              </a:rPr>
              <a:t>http://en.wikipedia.org/wiki/SMTPS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638800"/>
          </a:xfrm>
        </p:spPr>
        <p:txBody>
          <a:bodyPr/>
          <a:lstStyle/>
          <a:p>
            <a:r>
              <a:rPr lang="ru-RU" sz="2400" dirty="0" smtClean="0"/>
              <a:t>Кой недостатък НЕ се отнася за VoIP (Voice over Internet Protocol) технологията?</a:t>
            </a:r>
          </a:p>
          <a:p>
            <a:pPr marL="0" indent="0">
              <a:buNone/>
            </a:pPr>
            <a:endParaRPr lang="bg-BG" dirty="0" smtClean="0"/>
          </a:p>
          <a:p>
            <a:pPr marL="0" indent="0">
              <a:buNone/>
            </a:pPr>
            <a:endParaRPr lang="bg-BG" dirty="0" smtClean="0"/>
          </a:p>
          <a:p>
            <a:pPr marL="0" indent="0"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" y="5486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282115"/>
            <a:ext cx="7460922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endParaRPr lang="en-US" sz="24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/>
              <a:t>загуба на пакети</a:t>
            </a:r>
            <a:endParaRPr lang="en-US" sz="28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/>
              <a:t>забавяне на пакети</a:t>
            </a:r>
            <a:endParaRPr lang="en-US" sz="28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/>
              <a:t>ехо</a:t>
            </a:r>
            <a:endParaRPr lang="en-US" sz="28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/>
              <a:t>интерференция на сигнала</a:t>
            </a:r>
            <a:endParaRPr lang="en-US" sz="28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/>
              <a:t>задръствания по мрежата</a:t>
            </a:r>
            <a:endParaRPr lang="en-US" sz="2800" b="1" dirty="0" smtClean="0"/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ru-RU" sz="2800" b="1" dirty="0" smtClean="0"/>
              <a:t>по-висока цена от разговор по телефона.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endParaRPr lang="en-US" sz="28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30" name="Picture 6" descr="C:\Users\denis\Desktop\VoIP provid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brightnessContrast bright="-3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" r="-23"/>
          <a:stretch/>
        </p:blipFill>
        <p:spPr bwMode="auto">
          <a:xfrm>
            <a:off x="5181600" y="2286000"/>
            <a:ext cx="2986476" cy="1982499"/>
          </a:xfrm>
          <a:prstGeom prst="rect">
            <a:avLst/>
          </a:prstGeom>
          <a:ln cmpd="sng">
            <a:solidFill>
              <a:schemeClr val="tx1">
                <a:lumMod val="20000"/>
                <a:lumOff val="80000"/>
              </a:schemeClr>
            </a:solidFill>
          </a:ln>
          <a:effectLst>
            <a:glow rad="228600">
              <a:schemeClr val="bg2">
                <a:lumMod val="20000"/>
                <a:lumOff val="80000"/>
                <a:alpha val="40000"/>
              </a:schemeClr>
            </a:glow>
            <a:outerShdw blurRad="50800" dir="5400000" algn="ctr" rotWithShape="0">
              <a:srgbClr val="000000">
                <a:alpha val="43137"/>
              </a:srgbClr>
            </a:outerShdw>
          </a:effectLst>
          <a:scene3d>
            <a:camera prst="perspectiveRelaxed">
              <a:rot lat="198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7644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Интернет телефония или IP телефония, или съкратено от английски VoIP (на английски: </a:t>
            </a:r>
            <a:r>
              <a:rPr lang="ru-RU" sz="2400" i="1" dirty="0" smtClean="0"/>
              <a:t>Voice over Internet Protocol, Voice over IP - глас чрез Интернет протокол</a:t>
            </a:r>
            <a:r>
              <a:rPr lang="ru-RU" sz="2400" dirty="0" smtClean="0"/>
              <a:t>) е технология, която позволява пренасянето на глас (телефония) благодарение на инфраструктурата на Интернет. Терминът може да се отнася до връзка между два компютъра, два телефонни апарата, или компютър и телефонен апарат, стига сигналът да се пренася в част от пътя си чрез IP пакети.</a:t>
            </a:r>
            <a:endParaRPr lang="en-US" sz="2400" dirty="0" smtClean="0"/>
          </a:p>
          <a:p>
            <a:r>
              <a:rPr lang="bg-BG" sz="2400" dirty="0" smtClean="0"/>
              <a:t>Информация:</a:t>
            </a:r>
            <a:r>
              <a:rPr lang="en-US" sz="2400" dirty="0" smtClean="0"/>
              <a:t> </a:t>
            </a:r>
          </a:p>
          <a:p>
            <a:pPr lvl="1"/>
            <a:r>
              <a:rPr lang="en-CA" sz="2400" dirty="0" err="1" smtClean="0">
                <a:hlinkClick r:id="rId2"/>
              </a:rPr>
              <a:t>http://bg.wikipedia.org/wiki/Voip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 descr="voip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9507" y="4584220"/>
            <a:ext cx="2001957" cy="1555009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1995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Ако приемем, че адресите не са заети - кои от тях </a:t>
            </a:r>
            <a:r>
              <a:rPr lang="ru-RU" dirty="0" smtClean="0"/>
              <a:t>НЕ може </a:t>
            </a:r>
            <a:r>
              <a:rPr lang="ru-RU" dirty="0"/>
              <a:t>да бъде регистриран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/>
              <a:t>help.memobile.tel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/>
              <a:t>com.com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/>
              <a:t>facebook.co.uk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err="1" smtClean="0"/>
              <a:t>com.google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/>
              <a:t>more.info</a:t>
            </a:r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/>
              <a:t>hp.bg</a:t>
            </a:r>
            <a:endParaRPr lang="bg-BG" dirty="0" smtClean="0"/>
          </a:p>
          <a:p>
            <a:pPr marL="871538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/>
              <a:t>samsung.tv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effectLst/>
              </a:rPr>
              <a:t>Регистър.БГ</a:t>
            </a:r>
            <a:r>
              <a:rPr lang="ru-RU" sz="2600" b="0" dirty="0">
                <a:effectLst/>
              </a:rPr>
              <a:t> </a:t>
            </a:r>
            <a:r>
              <a:rPr lang="ru-RU" sz="2600" b="0" dirty="0" smtClean="0">
                <a:effectLst/>
              </a:rPr>
              <a:t>(организацията</a:t>
            </a:r>
            <a:r>
              <a:rPr lang="ru-RU" sz="2600" b="0" dirty="0">
                <a:effectLst/>
              </a:rPr>
              <a:t>, на която е делегирано управлението на областта </a:t>
            </a:r>
            <a:r>
              <a:rPr lang="ru-RU" sz="2600" dirty="0" smtClean="0">
                <a:effectLst/>
              </a:rPr>
              <a:t>.bg) има изискване за минимална дължина </a:t>
            </a:r>
            <a:r>
              <a:rPr lang="bg-BG" sz="2600" dirty="0" smtClean="0">
                <a:effectLst/>
              </a:rPr>
              <a:t>на името </a:t>
            </a:r>
            <a:r>
              <a:rPr lang="ru-RU" sz="2600" dirty="0" smtClean="0">
                <a:effectLst/>
              </a:rPr>
              <a:t>от 3 символа</a:t>
            </a:r>
            <a:r>
              <a:rPr lang="ru-RU" sz="2600" b="0" dirty="0" smtClean="0">
                <a:effectLst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400" dirty="0" smtClean="0"/>
              <a:t>Това ограничение важи за </a:t>
            </a:r>
            <a:r>
              <a:rPr lang="en-US" sz="2400" dirty="0" smtClean="0"/>
              <a:t>.</a:t>
            </a:r>
            <a:r>
              <a:rPr lang="en-US" sz="2400" dirty="0" err="1" smtClean="0"/>
              <a:t>bg</a:t>
            </a:r>
            <a:r>
              <a:rPr lang="bg-BG" sz="2400" dirty="0" smtClean="0"/>
              <a:t> домейни</a:t>
            </a:r>
            <a:r>
              <a:rPr lang="en-US" sz="2400" dirty="0" smtClean="0"/>
              <a:t>. </a:t>
            </a:r>
            <a:endParaRPr lang="bg-BG" sz="24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400" dirty="0" smtClean="0"/>
              <a:t>Всички посочени адреси без </a:t>
            </a:r>
            <a:r>
              <a:rPr lang="en-US" sz="2400" dirty="0" smtClean="0"/>
              <a:t>hp.bg </a:t>
            </a:r>
            <a:r>
              <a:rPr lang="bg-BG" sz="2400" dirty="0" smtClean="0"/>
              <a:t>са валидни и активни.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400" dirty="0" smtClean="0"/>
              <a:t>Примерни съществуващи двубуквени</a:t>
            </a:r>
            <a:r>
              <a:rPr lang="en-US" sz="2400" dirty="0" smtClean="0"/>
              <a:t> </a:t>
            </a:r>
            <a:r>
              <a:rPr lang="bg-BG" sz="2400" dirty="0" smtClean="0"/>
              <a:t>домейни: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200" dirty="0" smtClean="0"/>
              <a:t>hp.com </a:t>
            </a:r>
            <a:r>
              <a:rPr lang="en-US" sz="2200" dirty="0"/>
              <a:t>(</a:t>
            </a:r>
            <a:r>
              <a:rPr lang="en-US" sz="2200" dirty="0" smtClean="0"/>
              <a:t>Hewlett-Packard</a:t>
            </a:r>
            <a:r>
              <a:rPr lang="en-US" sz="2200" dirty="0"/>
              <a:t>), aa.com (American </a:t>
            </a:r>
            <a:r>
              <a:rPr lang="en-US" sz="2200" dirty="0" smtClean="0"/>
              <a:t>Airlines)</a:t>
            </a:r>
            <a:r>
              <a:rPr lang="bg-BG" sz="2200" dirty="0" smtClean="0"/>
              <a:t>, </a:t>
            </a:r>
            <a:r>
              <a:rPr lang="en-US" sz="2200" dirty="0"/>
              <a:t>vw.com (</a:t>
            </a:r>
            <a:r>
              <a:rPr lang="en-US" sz="2200" dirty="0" smtClean="0"/>
              <a:t>Volkswagen)</a:t>
            </a:r>
            <a:r>
              <a:rPr lang="bg-BG" sz="2200" dirty="0" smtClean="0"/>
              <a:t>, </a:t>
            </a:r>
            <a:r>
              <a:rPr lang="en-US" sz="2200" dirty="0"/>
              <a:t>wb.com (Warner Bros</a:t>
            </a:r>
            <a:r>
              <a:rPr lang="en-US" sz="2200" dirty="0" smtClean="0"/>
              <a:t>.)</a:t>
            </a:r>
            <a:r>
              <a:rPr lang="bg-BG" sz="2200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bg-BG" sz="2600" dirty="0"/>
              <a:t>Информация</a:t>
            </a:r>
            <a:r>
              <a:rPr lang="bg-BG" sz="3000" dirty="0"/>
              <a:t>:</a:t>
            </a: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www.register.bg/user/static/rules/bg/index.html</a:t>
            </a: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en.wikipedia.org/wiki/Single-letter_second-level_domain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тагове </a:t>
            </a:r>
            <a:r>
              <a:rPr lang="ru-RU" dirty="0" smtClean="0"/>
              <a:t>в </a:t>
            </a:r>
            <a:r>
              <a:rPr lang="ru-RU" dirty="0"/>
              <a:t>HTML не е </a:t>
            </a:r>
            <a:r>
              <a:rPr lang="ru-RU" dirty="0" smtClean="0"/>
              <a:t>свързан </a:t>
            </a:r>
            <a:r>
              <a:rPr lang="ru-RU" dirty="0"/>
              <a:t>със създаването на таблици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&lt;table&gt;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&lt;form&gt;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&lt;td&gt;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80" y="2984915"/>
            <a:ext cx="1489500" cy="1954969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0" y="4114800"/>
            <a:ext cx="1986000" cy="1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ru-RU" dirty="0"/>
              <a:t>Таблиците в HTML се задават с тагове &lt;table&gt; и &lt;/table&gt; </a:t>
            </a:r>
            <a:r>
              <a:rPr lang="ru-RU" dirty="0" smtClean="0"/>
              <a:t>- за </a:t>
            </a:r>
            <a:r>
              <a:rPr lang="ru-RU" dirty="0"/>
              <a:t>начало и за </a:t>
            </a:r>
            <a:r>
              <a:rPr lang="ru-RU" dirty="0" smtClean="0"/>
              <a:t>край</a:t>
            </a:r>
            <a:endParaRPr lang="en-US" dirty="0" smtClean="0"/>
          </a:p>
          <a:p>
            <a:pPr lvl="1"/>
            <a:r>
              <a:rPr lang="ru-RU" dirty="0" smtClean="0"/>
              <a:t>Таблиците </a:t>
            </a:r>
            <a:r>
              <a:rPr lang="ru-RU" dirty="0"/>
              <a:t>се </a:t>
            </a:r>
            <a:r>
              <a:rPr lang="bg-BG" dirty="0" smtClean="0"/>
              <a:t>разделят </a:t>
            </a:r>
            <a:r>
              <a:rPr lang="ru-RU" dirty="0" smtClean="0"/>
              <a:t>на редове: </a:t>
            </a:r>
            <a:r>
              <a:rPr lang="ru-RU" dirty="0"/>
              <a:t>&lt;tr&gt; и &lt;/tr</a:t>
            </a:r>
            <a:r>
              <a:rPr lang="ru-RU" dirty="0" smtClean="0"/>
              <a:t>&gt;</a:t>
            </a:r>
          </a:p>
          <a:p>
            <a:pPr lvl="1"/>
            <a:r>
              <a:rPr lang="ru-RU" dirty="0" smtClean="0"/>
              <a:t>Всеки ред може </a:t>
            </a:r>
            <a:r>
              <a:rPr lang="ru-RU" dirty="0"/>
              <a:t>да се </a:t>
            </a:r>
            <a:r>
              <a:rPr lang="ru-RU" dirty="0" smtClean="0"/>
              <a:t>раздели на </a:t>
            </a:r>
            <a:r>
              <a:rPr lang="ru-RU" dirty="0"/>
              <a:t>отделни клетки, описани с &lt;td&gt; и &lt;/td</a:t>
            </a:r>
            <a:r>
              <a:rPr lang="ru-RU" dirty="0" smtClean="0"/>
              <a:t>&gt;</a:t>
            </a:r>
            <a:endParaRPr lang="bg-BG" dirty="0"/>
          </a:p>
          <a:p>
            <a:pPr lvl="1"/>
            <a:r>
              <a:rPr lang="bg-BG" dirty="0" smtClean="0"/>
              <a:t>&lt;</a:t>
            </a:r>
            <a:r>
              <a:rPr lang="en-US" dirty="0" err="1" smtClean="0"/>
              <a:t>thead</a:t>
            </a:r>
            <a:r>
              <a:rPr lang="en-US" dirty="0" smtClean="0"/>
              <a:t>&gt;, &lt;</a:t>
            </a:r>
            <a:r>
              <a:rPr lang="en-US" dirty="0" err="1" smtClean="0"/>
              <a:t>tfoot</a:t>
            </a:r>
            <a:r>
              <a:rPr lang="en-US" dirty="0" smtClean="0"/>
              <a:t>&gt; </a:t>
            </a:r>
            <a:r>
              <a:rPr lang="bg-BG" dirty="0" smtClean="0"/>
              <a:t>и </a:t>
            </a:r>
            <a:r>
              <a:rPr lang="en-US" dirty="0" smtClean="0"/>
              <a:t>&lt;</a:t>
            </a:r>
            <a:r>
              <a:rPr lang="en-US" dirty="0" err="1" smtClean="0"/>
              <a:t>tbody</a:t>
            </a:r>
            <a:r>
              <a:rPr lang="en-US" dirty="0" smtClean="0"/>
              <a:t>&gt; </a:t>
            </a:r>
            <a:r>
              <a:rPr lang="bg-BG" dirty="0" smtClean="0"/>
              <a:t>са</a:t>
            </a:r>
            <a:br>
              <a:rPr lang="bg-BG" dirty="0" smtClean="0"/>
            </a:br>
            <a:r>
              <a:rPr lang="bg-BG" dirty="0" smtClean="0"/>
              <a:t>семантични тагове за частите на</a:t>
            </a: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>таблицата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hlinkClick r:id="rId2"/>
              </a:rPr>
              <a:t>http://www4u.search.bg/HTML/tables.phtml</a:t>
            </a:r>
            <a:r>
              <a:rPr lang="en-US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352800"/>
            <a:ext cx="1986000" cy="19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62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езици е, според създателите му, </a:t>
            </a:r>
            <a:r>
              <a:rPr lang="en-US" dirty="0" smtClean="0"/>
              <a:t>"knowledge-based" </a:t>
            </a:r>
            <a:r>
              <a:rPr lang="bg-BG" dirty="0" smtClean="0"/>
              <a:t>и </a:t>
            </a:r>
            <a:r>
              <a:rPr lang="en-US" dirty="0" smtClean="0"/>
              <a:t>"symbolic"</a:t>
            </a:r>
            <a:r>
              <a:rPr lang="bg-BG" dirty="0" smtClean="0"/>
              <a:t>, имащ вградени алгоритми за обработване на големи обеми различна информация</a:t>
            </a:r>
            <a:r>
              <a:rPr lang="en-US" dirty="0" smtClean="0"/>
              <a:t>, </a:t>
            </a:r>
            <a:r>
              <a:rPr lang="bg-BG" dirty="0" smtClean="0"/>
              <a:t>работещи с разновидни данни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C++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Haskell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LOLCODE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Wolfram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33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7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47590"/>
          </a:xfrm>
        </p:spPr>
        <p:txBody>
          <a:bodyPr/>
          <a:lstStyle/>
          <a:p>
            <a:r>
              <a:rPr lang="bg-BG" dirty="0" smtClean="0"/>
              <a:t>Какво ще покаже на екрана следният </a:t>
            </a:r>
            <a:r>
              <a:rPr lang="en-US" dirty="0" smtClean="0"/>
              <a:t>JavaScript </a:t>
            </a:r>
            <a:r>
              <a:rPr lang="bg-BG" dirty="0" smtClean="0"/>
              <a:t>код</a:t>
            </a:r>
            <a:r>
              <a:rPr lang="en-US" dirty="0" smtClean="0"/>
              <a:t>?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</a:p>
          <a:p>
            <a:pPr marL="871538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 length()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362200" y="2743200"/>
            <a:ext cx="6248400" cy="1631216"/>
          </a:xfrm>
        </p:spPr>
        <p:txBody>
          <a:bodyPr/>
          <a:lstStyle/>
          <a:p>
            <a:r>
              <a:rPr lang="en-US" dirty="0"/>
              <a:t>function f(el, index, </a:t>
            </a:r>
            <a:r>
              <a:rPr lang="en-US" dirty="0" err="1"/>
              <a:t>arr</a:t>
            </a:r>
            <a:r>
              <a:rPr lang="en-US" dirty="0"/>
              <a:t>) {</a:t>
            </a:r>
          </a:p>
          <a:p>
            <a:r>
              <a:rPr lang="en-US" dirty="0"/>
              <a:t>    return el &gt; 0 || index % 2 === 0;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sheepAge</a:t>
            </a:r>
            <a:r>
              <a:rPr lang="en-US" dirty="0"/>
              <a:t> = [ 1, -22, 14, 12, -3, -17 ];</a:t>
            </a:r>
          </a:p>
          <a:p>
            <a:r>
              <a:rPr lang="en-US" dirty="0"/>
              <a:t>alert(</a:t>
            </a:r>
            <a:r>
              <a:rPr lang="en-US" dirty="0" err="1"/>
              <a:t>sheepAge.filter</a:t>
            </a:r>
            <a:r>
              <a:rPr lang="en-US" dirty="0"/>
              <a:t>(f).length</a:t>
            </a:r>
            <a:r>
              <a:rPr lang="en-US" dirty="0" smtClean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836948"/>
          </a:xfrm>
        </p:spPr>
        <p:txBody>
          <a:bodyPr/>
          <a:lstStyle/>
          <a:p>
            <a:r>
              <a:rPr lang="bg-BG" dirty="0" smtClean="0"/>
              <a:t>Кодът ни дава броя на числата, които са положителни ИЛИ са на четен индекс</a:t>
            </a:r>
          </a:p>
          <a:p>
            <a:pPr lvl="1"/>
            <a:r>
              <a:rPr lang="en-US" dirty="0" smtClean="0"/>
              <a:t>.filter(callback) </a:t>
            </a:r>
            <a:r>
              <a:rPr lang="bg-BG" dirty="0" smtClean="0"/>
              <a:t>дава</a:t>
            </a:r>
            <a:r>
              <a:rPr lang="en-US" dirty="0" smtClean="0"/>
              <a:t> </a:t>
            </a:r>
            <a:r>
              <a:rPr lang="bg-BG" dirty="0" smtClean="0"/>
              <a:t>списък с елементите, за които </a:t>
            </a:r>
            <a:r>
              <a:rPr lang="en-US" dirty="0" smtClean="0"/>
              <a:t>callback </a:t>
            </a:r>
            <a:r>
              <a:rPr lang="bg-BG" dirty="0" smtClean="0"/>
              <a:t>е върнало</a:t>
            </a:r>
            <a:r>
              <a:rPr lang="en-US" dirty="0" smtClean="0"/>
              <a:t> true</a:t>
            </a:r>
          </a:p>
          <a:p>
            <a:pPr lvl="1"/>
            <a:r>
              <a:rPr lang="en-US" dirty="0" smtClean="0"/>
              <a:t>callback(element, index, array) </a:t>
            </a:r>
            <a:r>
              <a:rPr lang="bg-BG" dirty="0" smtClean="0"/>
              <a:t>трябва да връща </a:t>
            </a:r>
            <a:r>
              <a:rPr lang="en-US" dirty="0" smtClean="0"/>
              <a:t>true/false</a:t>
            </a:r>
            <a:endParaRPr lang="bg-BG" dirty="0" smtClean="0"/>
          </a:p>
          <a:p>
            <a:pPr lvl="1"/>
            <a:r>
              <a:rPr lang="en-US" dirty="0" smtClean="0"/>
              <a:t>.length </a:t>
            </a:r>
            <a:r>
              <a:rPr lang="bg-BG" dirty="0" smtClean="0"/>
              <a:t>е броят елементи в масива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295400" y="4903748"/>
            <a:ext cx="7315200" cy="1631216"/>
          </a:xfrm>
        </p:spPr>
        <p:txBody>
          <a:bodyPr/>
          <a:lstStyle/>
          <a:p>
            <a:r>
              <a:rPr lang="en-US" dirty="0"/>
              <a:t>function f(el, index, </a:t>
            </a:r>
            <a:r>
              <a:rPr lang="en-US" dirty="0" err="1"/>
              <a:t>arr</a:t>
            </a:r>
            <a:r>
              <a:rPr lang="en-US" dirty="0"/>
              <a:t>) {</a:t>
            </a:r>
          </a:p>
          <a:p>
            <a:r>
              <a:rPr lang="en-US" dirty="0"/>
              <a:t>    return el &gt; 0 || </a:t>
            </a:r>
            <a:r>
              <a:rPr lang="en-US" dirty="0" smtClean="0"/>
              <a:t>index % 2 === 0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var </a:t>
            </a:r>
            <a:r>
              <a:rPr lang="en-US" dirty="0" err="1"/>
              <a:t>sheepAge</a:t>
            </a:r>
            <a:r>
              <a:rPr lang="en-US" dirty="0"/>
              <a:t> = </a:t>
            </a:r>
            <a:r>
              <a:rPr lang="en-US" dirty="0" smtClean="0"/>
              <a:t>[ 1, -</a:t>
            </a:r>
            <a:r>
              <a:rPr lang="en-US" dirty="0"/>
              <a:t>22</a:t>
            </a:r>
            <a:r>
              <a:rPr lang="en-US" dirty="0" smtClean="0"/>
              <a:t>, 14, 12, -</a:t>
            </a:r>
            <a:r>
              <a:rPr lang="en-US" dirty="0"/>
              <a:t>3</a:t>
            </a:r>
            <a:r>
              <a:rPr lang="en-US" dirty="0" smtClean="0"/>
              <a:t>, -17 ];</a:t>
            </a:r>
            <a:endParaRPr lang="en-US" dirty="0"/>
          </a:p>
          <a:p>
            <a:r>
              <a:rPr lang="en-US" dirty="0" smtClean="0"/>
              <a:t>alert(</a:t>
            </a:r>
            <a:r>
              <a:rPr lang="en-US" dirty="0" err="1" smtClean="0"/>
              <a:t>sheepAge.filter</a:t>
            </a:r>
            <a:r>
              <a:rPr lang="en-US" dirty="0" smtClean="0"/>
              <a:t>(f</a:t>
            </a:r>
            <a:r>
              <a:rPr lang="en-US" dirty="0"/>
              <a:t>).length);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01285" y="8981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37879"/>
            <a:ext cx="7086600" cy="914400"/>
          </a:xfrm>
        </p:spPr>
        <p:txBody>
          <a:bodyPr/>
          <a:lstStyle/>
          <a:p>
            <a:r>
              <a:rPr lang="bg-BG" sz="3600" dirty="0" smtClean="0"/>
              <a:t>Примерен тест за подготовка за националната ИТ олимпиада</a:t>
            </a:r>
            <a:endParaRPr lang="bg-BG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Wolfram Language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dirty="0"/>
              <a:t>Ключови характеристики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Огромно количество вградени данни и алгоритми върху тях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"Символичен" – на </a:t>
            </a:r>
            <a:r>
              <a:rPr lang="bg-BG" dirty="0" smtClean="0"/>
              <a:t>всяка </a:t>
            </a:r>
            <a:r>
              <a:rPr lang="bg-BG" dirty="0"/>
              <a:t>ф-я може да приема и връща параметри във всякакви </a:t>
            </a:r>
            <a:r>
              <a:rPr lang="bg-BG" dirty="0" smtClean="0"/>
              <a:t>форми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Интерпретатор за "човешки език"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Разработва се от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bg-BG" dirty="0" smtClean="0"/>
              <a:t> години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Демонстрация от края на февруари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hlinkClick r:id="rId2"/>
              </a:rPr>
              <a:t>youtube.com/</a:t>
            </a:r>
            <a:r>
              <a:rPr lang="en-US" dirty="0" err="1" smtClean="0">
                <a:hlinkClick r:id="rId2"/>
              </a:rPr>
              <a:t>watch?v</a:t>
            </a:r>
            <a:r>
              <a:rPr lang="en-US" dirty="0">
                <a:hlinkClick r:id="rId2"/>
              </a:rPr>
              <a:t>=_</a:t>
            </a:r>
            <a:r>
              <a:rPr lang="en-US" dirty="0" smtClean="0">
                <a:hlinkClick r:id="rId2"/>
              </a:rPr>
              <a:t>P9HqHVPeik</a:t>
            </a: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Адуер (</a:t>
            </a:r>
            <a:r>
              <a:rPr lang="en-US" dirty="0" smtClean="0"/>
              <a:t>adware</a:t>
            </a:r>
            <a:r>
              <a:rPr lang="bg-BG" dirty="0" smtClean="0"/>
              <a:t>) моделът представлява: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софтуер без заплащане в рамките на някакви ограничения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/>
              <a:t>софтуер с отворен код, който потребителят може да променя и препубликува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потребителят заплаща еднократно или периодично определена сума на автора на софтуера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потребителят не заплаща пряко за ползването на софтуера, но в него се показва рекламно съдържание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97675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5484</TotalTime>
  <Words>1925</Words>
  <Application>Microsoft Office PowerPoint</Application>
  <PresentationFormat>On-screen Show (4:3)</PresentationFormat>
  <Paragraphs>399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</vt:lpstr>
      <vt:lpstr>Consolas</vt:lpstr>
      <vt:lpstr>Corbel</vt:lpstr>
      <vt:lpstr>Wingdings</vt:lpstr>
      <vt:lpstr>Wingdings 2</vt:lpstr>
      <vt:lpstr>Telerik-PowerPoint-Theme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Примерен тест за подготовка за националната ИТ олимпиада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>Svetlin Nakov</dc:creator>
  <cp:keywords>Training for the IT Test</cp:keywords>
  <cp:lastModifiedBy>Kristian Tsuklev</cp:lastModifiedBy>
  <cp:revision>966</cp:revision>
  <dcterms:created xsi:type="dcterms:W3CDTF">2007-12-08T16:03:35Z</dcterms:created>
  <dcterms:modified xsi:type="dcterms:W3CDTF">2015-12-14T11:17:25Z</dcterms:modified>
</cp:coreProperties>
</file>